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4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theme/theme5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8" r:id="rId2"/>
    <p:sldMasterId id="2147483696" r:id="rId3"/>
    <p:sldMasterId id="2147483732" r:id="rId4"/>
    <p:sldMasterId id="2147483750" r:id="rId5"/>
  </p:sldMasterIdLst>
  <p:sldIdLst>
    <p:sldId id="258" r:id="rId6"/>
    <p:sldId id="259" r:id="rId7"/>
    <p:sldId id="260" r:id="rId8"/>
    <p:sldId id="261" r:id="rId9"/>
    <p:sldId id="262" r:id="rId10"/>
    <p:sldId id="263" r:id="rId11"/>
    <p:sldId id="264" r:id="rId12"/>
    <p:sldId id="266" r:id="rId13"/>
    <p:sldId id="268" r:id="rId14"/>
    <p:sldId id="269" r:id="rId15"/>
    <p:sldId id="277" r:id="rId16"/>
    <p:sldId id="270" r:id="rId17"/>
    <p:sldId id="272" r:id="rId18"/>
    <p:sldId id="271" r:id="rId19"/>
    <p:sldId id="275" r:id="rId20"/>
    <p:sldId id="278" r:id="rId21"/>
    <p:sldId id="276" r:id="rId22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BF4D"/>
    <a:srgbClr val="583A04"/>
    <a:srgbClr val="EBB93D"/>
    <a:srgbClr val="F09A3C"/>
    <a:srgbClr val="DCB3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tílus és rács nélkül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86" d="100"/>
          <a:sy n="86" d="100"/>
        </p:scale>
        <p:origin x="34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admin\Desktop\Hypechat.org%20-%20Dem&#243;%20K&#233;rd&#337;&#237;v%20(v&#225;laszok)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Munkaf&#252;zet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spPr>
            <a:solidFill>
              <a:schemeClr val="accent6">
                <a:lumMod val="60000"/>
                <a:lumOff val="40000"/>
              </a:schemeClr>
            </a:solidFill>
          </c:spPr>
          <c:dPt>
            <c:idx val="0"/>
            <c:bubble3D val="0"/>
            <c:spPr>
              <a:solidFill>
                <a:srgbClr val="F09A3C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EF5-4E04-A4B2-4CD4D71B24A5}"/>
              </c:ext>
            </c:extLst>
          </c:dPt>
          <c:dPt>
            <c:idx val="1"/>
            <c:bubble3D val="0"/>
            <c:spPr>
              <a:solidFill>
                <a:schemeClr val="accent5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EF5-4E04-A4B2-4CD4D71B24A5}"/>
              </c:ext>
            </c:extLst>
          </c:dPt>
          <c:dPt>
            <c:idx val="2"/>
            <c:bubble3D val="0"/>
            <c:spPr>
              <a:solidFill>
                <a:schemeClr val="accent5">
                  <a:lumMod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5EF5-4E04-A4B2-4CD4D71B24A5}"/>
              </c:ext>
            </c:extLst>
          </c:dPt>
          <c:cat>
            <c:strRef>
              <c:f>'[Hypechat.org - Demó Kérdőív (válaszok).xlsx]A(z) 1. lapon lévő válaszok'!$B$33:$B$35</c:f>
              <c:strCache>
                <c:ptCount val="3"/>
                <c:pt idx="0">
                  <c:v>Asztali számitógép / Laptop</c:v>
                </c:pt>
                <c:pt idx="1">
                  <c:v>Android Okostelefon</c:v>
                </c:pt>
                <c:pt idx="2">
                  <c:v>Egyéb</c:v>
                </c:pt>
              </c:strCache>
            </c:strRef>
          </c:cat>
          <c:val>
            <c:numRef>
              <c:f>'[Hypechat.org - Demó Kérdőív (válaszok).xlsx]A(z) 1. lapon lévő válaszok'!$C$33:$C$35</c:f>
              <c:numCache>
                <c:formatCode>General</c:formatCode>
                <c:ptCount val="3"/>
                <c:pt idx="0">
                  <c:v>19</c:v>
                </c:pt>
                <c:pt idx="1">
                  <c:v>8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EF5-4E04-A4B2-4CD4D71B24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3.7760416795714458E-2"/>
          <c:y val="0.92786445330834988"/>
          <c:w val="0.92497480904477936"/>
          <c:h val="7.213554669165017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hu-H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u-H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hu-HU" dirty="0"/>
              <a:t>Felhasználók Nemi </a:t>
            </a:r>
            <a:r>
              <a:rPr lang="hu-HU" dirty="0" smtClean="0"/>
              <a:t>Eloszlása</a:t>
            </a:r>
            <a:endParaRPr lang="hu-HU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hu-HU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rgbClr val="F09A3C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22F-4BDA-9303-451572AF4B66}"/>
              </c:ext>
            </c:extLst>
          </c:dPt>
          <c:dPt>
            <c:idx val="1"/>
            <c:bubble3D val="0"/>
            <c:spPr>
              <a:solidFill>
                <a:schemeClr val="accent5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22F-4BDA-9303-451572AF4B66}"/>
              </c:ext>
            </c:extLst>
          </c:dPt>
          <c:cat>
            <c:strRef>
              <c:f>Munka1!$D$1:$D$2</c:f>
              <c:strCache>
                <c:ptCount val="2"/>
                <c:pt idx="0">
                  <c:v>male</c:v>
                </c:pt>
                <c:pt idx="1">
                  <c:v>female</c:v>
                </c:pt>
              </c:strCache>
            </c:strRef>
          </c:cat>
          <c:val>
            <c:numRef>
              <c:f>Munka1!$E$1:$E$2</c:f>
              <c:numCache>
                <c:formatCode>General</c:formatCode>
                <c:ptCount val="2"/>
                <c:pt idx="0">
                  <c:v>42</c:v>
                </c:pt>
                <c:pt idx="1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22F-4BDA-9303-451572AF4B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hu-H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hu-H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4654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2117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9883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805582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74038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798184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340490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043158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620085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36010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36170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01579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DB95D13E-1B3F-C4E2-D3EB-64B7E326A6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0"/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6557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851519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22926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24819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4697684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729816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998312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837511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800406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1723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DB95D13E-1B3F-C4E2-D3EB-64B7E326A6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9687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83268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2718471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964356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86924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797354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744827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485126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DB95D13E-1B3F-C4E2-D3EB-64B7E326A6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69692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21722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986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305259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065278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550086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612094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103970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395677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881172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462199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329765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6638604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7715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562055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997123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987887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80367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133632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DB95D13E-1B3F-C4E2-D3EB-64B7E326A6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0"/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74160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21757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417278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444891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175777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19652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429942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152333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032339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530352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7109330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251048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6271039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855816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3357688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1705632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609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6833676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4597550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DB95D13E-1B3F-C4E2-D3EB-64B7E326A6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0"/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03410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473666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27123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8397778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04746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1627412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8510801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001334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3662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97458471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82180438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8186618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74639828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6518527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383327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5728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9506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4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63.xml"/><Relationship Id="rId17" Type="http://schemas.openxmlformats.org/officeDocument/2006/relationships/slideLayout" Target="../slideLayouts/slideLayout68.xml"/><Relationship Id="rId2" Type="http://schemas.openxmlformats.org/officeDocument/2006/relationships/slideLayout" Target="../slideLayouts/slideLayout53.xml"/><Relationship Id="rId16" Type="http://schemas.openxmlformats.org/officeDocument/2006/relationships/slideLayout" Target="../slideLayouts/slideLayout67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62.xml"/><Relationship Id="rId5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1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6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13" Type="http://schemas.openxmlformats.org/officeDocument/2006/relationships/slideLayout" Target="../slideLayouts/slideLayout81.xml"/><Relationship Id="rId18" Type="http://schemas.openxmlformats.org/officeDocument/2006/relationships/theme" Target="../theme/theme5.xml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slideLayout" Target="../slideLayouts/slideLayout80.xml"/><Relationship Id="rId17" Type="http://schemas.openxmlformats.org/officeDocument/2006/relationships/slideLayout" Target="../slideLayouts/slideLayout85.xml"/><Relationship Id="rId2" Type="http://schemas.openxmlformats.org/officeDocument/2006/relationships/slideLayout" Target="../slideLayouts/slideLayout70.xml"/><Relationship Id="rId16" Type="http://schemas.openxmlformats.org/officeDocument/2006/relationships/slideLayout" Target="../slideLayouts/slideLayout84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5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78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14" Type="http://schemas.openxmlformats.org/officeDocument/2006/relationships/slideLayout" Target="../slideLayouts/slideLayout8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rgbClr val="EFC865"/>
            </a:gs>
            <a:gs pos="100000">
              <a:srgbClr val="8E5D06"/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Kép 13" descr="A képen sötét látható&#10;&#10;Automatikusan generált leírás">
            <a:extLst>
              <a:ext uri="{FF2B5EF4-FFF2-40B4-BE49-F238E27FC236}">
                <a16:creationId xmlns:a16="http://schemas.microsoft.com/office/drawing/2014/main" id="{FF697859-9AD0-2EA8-B435-31D56244CBB7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alphaModFix amt="50000"/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sharpenSoften amount="-20000"/>
                    </a14:imgEffect>
                    <a14:imgEffect>
                      <a14:saturation sat="80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08020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rgbClr val="EFC865"/>
            </a:gs>
            <a:gs pos="100000">
              <a:srgbClr val="8E5D06"/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Kép 13" descr="A képen sötét látható&#10;&#10;Automatikusan generált leírás">
            <a:extLst>
              <a:ext uri="{FF2B5EF4-FFF2-40B4-BE49-F238E27FC236}">
                <a16:creationId xmlns:a16="http://schemas.microsoft.com/office/drawing/2014/main" id="{FF697859-9AD0-2EA8-B435-31D56244CBB7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96232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rgbClr val="EFC865"/>
            </a:gs>
            <a:gs pos="100000">
              <a:srgbClr val="8E5D06"/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Kép 13" descr="A képen sötét látható&#10;&#10;Automatikusan generált leírás">
            <a:extLst>
              <a:ext uri="{FF2B5EF4-FFF2-40B4-BE49-F238E27FC236}">
                <a16:creationId xmlns:a16="http://schemas.microsoft.com/office/drawing/2014/main" id="{FF697859-9AD0-2EA8-B435-31D56244CBB7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alphaModFix amt="50000"/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sharpenSoften amount="-20000"/>
                    </a14:imgEffect>
                    <a14:imgEffect>
                      <a14:saturation sat="80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02688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rgbClr val="EFC865"/>
            </a:gs>
            <a:gs pos="100000">
              <a:srgbClr val="8E5D06"/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Kép 13" descr="A képen sötét látható&#10;&#10;Automatikusan generált leírás">
            <a:extLst>
              <a:ext uri="{FF2B5EF4-FFF2-40B4-BE49-F238E27FC236}">
                <a16:creationId xmlns:a16="http://schemas.microsoft.com/office/drawing/2014/main" id="{FF697859-9AD0-2EA8-B435-31D56244CBB7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96255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rgbClr val="EFC865"/>
            </a:gs>
            <a:gs pos="100000">
              <a:srgbClr val="8E5D06"/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Kép 13" descr="A képen sötét látható&#10;&#10;Automatikusan generált leírás">
            <a:extLst>
              <a:ext uri="{FF2B5EF4-FFF2-40B4-BE49-F238E27FC236}">
                <a16:creationId xmlns:a16="http://schemas.microsoft.com/office/drawing/2014/main" id="{FF697859-9AD0-2EA8-B435-31D56244CBB7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61BEF0D-F0BB-DE4B-95CE-6DB70DBA9567}" type="datetimeFigureOut"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3/7/2023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146194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146194">
                  <a:lumMod val="50000"/>
                </a:srgbClr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51984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1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4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1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4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1.xml"/><Relationship Id="rId4" Type="http://schemas.openxmlformats.org/officeDocument/2006/relationships/chart" Target="../charts/char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1.xml"/><Relationship Id="rId5" Type="http://schemas.openxmlformats.org/officeDocument/2006/relationships/chart" Target="../charts/chart2.xml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1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2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hdphoto" Target="../media/hdphoto1.wdp"/><Relationship Id="rId7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7.xml"/><Relationship Id="rId6" Type="http://schemas.openxmlformats.org/officeDocument/2006/relationships/hyperlink" Target="http://142.93.137.65:8080/" TargetMode="External"/><Relationship Id="rId5" Type="http://schemas.openxmlformats.org/officeDocument/2006/relationships/image" Target="../media/image14.png"/><Relationship Id="rId4" Type="http://schemas.openxmlformats.org/officeDocument/2006/relationships/image" Target="../media/image4.png"/><Relationship Id="rId9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D92EA9E-1183-F57D-C5A0-40EDF11D6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799" y="313256"/>
            <a:ext cx="8534401" cy="209550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Dusza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workshop 2022-23</a:t>
            </a:r>
            <a:b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en-US" sz="4400" b="1" dirty="0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k</a:t>
            </a:r>
            <a:r>
              <a:rPr lang="hu-HU" sz="4400" b="1" cap="none" dirty="0" err="1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ap</a:t>
            </a:r>
            <a:r>
              <a:rPr lang="en-US" sz="4400" b="1" dirty="0" err="1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os</a:t>
            </a:r>
            <a:endParaRPr lang="hu-HU" sz="4400" b="1" dirty="0">
              <a:solidFill>
                <a:srgbClr val="F09A3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F54F6B1-958C-FB69-3F9E-0A6CD83CD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44442" y="5753819"/>
            <a:ext cx="3351513" cy="940279"/>
          </a:xfrm>
        </p:spPr>
        <p:txBody>
          <a:bodyPr>
            <a:normAutofit/>
          </a:bodyPr>
          <a:lstStyle/>
          <a:p>
            <a:pPr>
              <a:spcAft>
                <a:spcPts val="0"/>
              </a:spcAft>
            </a:pPr>
            <a:r>
              <a:rPr lang="hu-HU" sz="2400" b="1" dirty="0">
                <a:solidFill>
                  <a:srgbClr val="DC9230"/>
                </a:solidFill>
              </a:rPr>
              <a:t>Miskolci </a:t>
            </a:r>
            <a:r>
              <a:rPr lang="hu-HU" sz="2400" b="1" dirty="0" smtClean="0">
                <a:solidFill>
                  <a:srgbClr val="DC9230"/>
                </a:solidFill>
              </a:rPr>
              <a:t>finálé</a:t>
            </a:r>
            <a:endParaRPr lang="hu-HU" sz="2400" dirty="0">
              <a:solidFill>
                <a:srgbClr val="DC9230"/>
              </a:solidFill>
            </a:endParaRPr>
          </a:p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sz="2400" dirty="0">
                <a:solidFill>
                  <a:srgbClr val="DC9230"/>
                </a:solidFill>
              </a:rPr>
              <a:t>202</a:t>
            </a:r>
            <a:r>
              <a:rPr lang="hu-HU" sz="2400" dirty="0">
                <a:solidFill>
                  <a:srgbClr val="DC9230"/>
                </a:solidFill>
              </a:rPr>
              <a:t>3</a:t>
            </a:r>
            <a:r>
              <a:rPr lang="en-US" sz="2400" dirty="0">
                <a:solidFill>
                  <a:srgbClr val="DC9230"/>
                </a:solidFill>
              </a:rPr>
              <a:t>.</a:t>
            </a:r>
            <a:r>
              <a:rPr lang="hu-HU" sz="2400" dirty="0">
                <a:solidFill>
                  <a:srgbClr val="DC9230"/>
                </a:solidFill>
              </a:rPr>
              <a:t>03</a:t>
            </a:r>
            <a:r>
              <a:rPr lang="en-US" sz="2400" dirty="0">
                <a:solidFill>
                  <a:srgbClr val="DC9230"/>
                </a:solidFill>
              </a:rPr>
              <a:t>.</a:t>
            </a:r>
            <a:r>
              <a:rPr lang="hu-HU" sz="2400" dirty="0">
                <a:solidFill>
                  <a:srgbClr val="DC9230"/>
                </a:solidFill>
              </a:rPr>
              <a:t>11</a:t>
            </a:r>
          </a:p>
        </p:txBody>
      </p:sp>
      <p:sp>
        <p:nvSpPr>
          <p:cNvPr id="4" name="Szöveg helye 2">
            <a:extLst>
              <a:ext uri="{FF2B5EF4-FFF2-40B4-BE49-F238E27FC236}">
                <a16:creationId xmlns:a16="http://schemas.microsoft.com/office/drawing/2014/main" id="{3100A255-2EE4-0C85-BF63-9DC25086D208}"/>
              </a:ext>
            </a:extLst>
          </p:cNvPr>
          <p:cNvSpPr txBox="1">
            <a:spLocks/>
          </p:cNvSpPr>
          <p:nvPr/>
        </p:nvSpPr>
        <p:spPr>
          <a:xfrm>
            <a:off x="9618661" y="5393531"/>
            <a:ext cx="2573339" cy="16192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prstClr val="white"/>
              </a:buClr>
              <a:buSzPct val="80000"/>
              <a:buFont typeface="Wingdings 3" panose="05040102010807070707" pitchFamily="18" charset="2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Kiss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Péter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/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Magyarcsik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Dávid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/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Nagy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Balázs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/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Tóth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Dávid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/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Török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DC923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/>
                <a:ea typeface="+mn-ea"/>
                <a:cs typeface="+mn-cs"/>
              </a:rPr>
              <a:t>Zsombor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DC923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9" name="Kép 8" descr="A képen szöveg látható&#10;&#10;Automatikusan generált leírás">
            <a:extLst>
              <a:ext uri="{FF2B5EF4-FFF2-40B4-BE49-F238E27FC236}">
                <a16:creationId xmlns:a16="http://schemas.microsoft.com/office/drawing/2014/main" id="{892E69C2-1419-9742-B048-E07CF9F38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380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45037AA9-2DE1-DE74-57BE-FA7506C82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66004"/>
            <a:ext cx="8534401" cy="859200"/>
          </a:xfrm>
        </p:spPr>
        <p:txBody>
          <a:bodyPr>
            <a:normAutofit/>
          </a:bodyPr>
          <a:lstStyle/>
          <a:p>
            <a:r>
              <a:rPr lang="hu-H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 volt a célunk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  <a:endParaRPr lang="hu-HU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EBC66C6B-6C33-EB37-74E1-5926CC01A921}"/>
              </a:ext>
            </a:extLst>
          </p:cNvPr>
          <p:cNvSpPr txBox="1"/>
          <p:nvPr/>
        </p:nvSpPr>
        <p:spPr>
          <a:xfrm>
            <a:off x="1111500" y="1807983"/>
            <a:ext cx="6255457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hu-HU" sz="28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Webes </a:t>
            </a:r>
            <a:r>
              <a:rPr lang="hu-HU" sz="2800" b="1" i="0" u="sng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felületet</a:t>
            </a:r>
            <a:endParaRPr lang="hu-HU" sz="2800" b="0" i="0" u="sng" strike="noStrike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/>
            </a:endParaRP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V</a:t>
            </a:r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alós idejű </a:t>
            </a:r>
            <a:r>
              <a:rPr lang="hu-HU" sz="2400" b="1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chatelés</a:t>
            </a:r>
            <a:r>
              <a:rPr lang="hu-HU" sz="2400" b="1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:</a:t>
            </a:r>
            <a:endParaRPr lang="hu-HU" sz="2400" b="0" i="0" u="none" strike="noStrike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/>
            </a:endParaRPr>
          </a:p>
          <a:p>
            <a:pPr marL="1616075" lvl="2" indent="-452438">
              <a:spcAft>
                <a:spcPts val="600"/>
              </a:spcAft>
              <a:buFontTx/>
              <a:buChar char="→"/>
            </a:pPr>
            <a:r>
              <a:rPr lang="hu-HU" sz="2400" b="1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csoportban</a:t>
            </a:r>
            <a:endParaRPr lang="hu-HU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/>
            </a:endParaRPr>
          </a:p>
          <a:p>
            <a:pPr marL="1616075" lvl="2" indent="-452438">
              <a:spcAft>
                <a:spcPts val="4200"/>
              </a:spcAft>
              <a:buFontTx/>
              <a:buChar char="→"/>
            </a:pPr>
            <a:r>
              <a:rPr lang="hu-HU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b</a:t>
            </a:r>
            <a:r>
              <a:rPr lang="en-US" sz="2400" b="1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arát</a:t>
            </a:r>
            <a:r>
              <a:rPr lang="hu-HU" sz="2400" b="1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tal</a:t>
            </a:r>
            <a:r>
              <a:rPr lang="hu-HU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hu-H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vagy</a:t>
            </a:r>
            <a:r>
              <a:rPr lang="hu-HU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hu-HU" sz="2400" b="1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kontakttal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endParaRPr lang="hu-HU" sz="2400" b="0" i="0" u="none" strike="noStrike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/>
            </a:endParaRP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hu-HU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S</a:t>
            </a:r>
            <a:r>
              <a:rPr lang="hu-HU" sz="2400" b="1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zemélyre szabott funkciók:</a:t>
            </a:r>
            <a:endParaRPr lang="hu-HU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/>
            </a:endParaRPr>
          </a:p>
          <a:p>
            <a:pPr marL="1616075" lvl="2" indent="-452438">
              <a:spcAft>
                <a:spcPts val="600"/>
              </a:spcAft>
              <a:buFontTx/>
              <a:buChar char="→"/>
            </a:pPr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felhasználók saját igényük szerint </a:t>
            </a:r>
            <a:r>
              <a:rPr lang="en-US" sz="2400" b="1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változtathatnak</a:t>
            </a:r>
            <a:endParaRPr lang="hu-HU" sz="2400" b="1" i="0" u="none" strike="noStrike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/>
            </a:endParaRPr>
          </a:p>
        </p:txBody>
      </p:sp>
      <p:pic>
        <p:nvPicPr>
          <p:cNvPr id="2054" name="Picture 6" descr="Phone Chat PNG Transparent Images Free Download | Vector Files | Pngtree">
            <a:extLst>
              <a:ext uri="{FF2B5EF4-FFF2-40B4-BE49-F238E27FC236}">
                <a16:creationId xmlns:a16="http://schemas.microsoft.com/office/drawing/2014/main" id="{CD0906BE-14FD-D565-E53A-BF5C220E02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50" t="7861" r="9342" b="13643"/>
          <a:stretch/>
        </p:blipFill>
        <p:spPr bwMode="auto">
          <a:xfrm>
            <a:off x="7261086" y="1071979"/>
            <a:ext cx="4324020" cy="4636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Kép 3" descr="A képen szöveg látható&#10;&#10;Automatikusan generált leírás">
            <a:extLst>
              <a:ext uri="{FF2B5EF4-FFF2-40B4-BE49-F238E27FC236}">
                <a16:creationId xmlns:a16="http://schemas.microsoft.com/office/drawing/2014/main" id="{854F3DAD-F292-FFDB-67A4-7483596D58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8439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FEB5975-9426-3372-8C1F-93199C2A0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781"/>
            <a:ext cx="12192000" cy="668039"/>
          </a:xfrm>
          <a:prstGeom prst="rect">
            <a:avLst/>
          </a:prstGeom>
        </p:spPr>
      </p:pic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9764" y="5102428"/>
            <a:ext cx="1864519" cy="1866900"/>
          </a:xfrm>
          <a:prstGeom prst="rect">
            <a:avLst/>
          </a:prstGeom>
        </p:spPr>
      </p:pic>
      <p:sp>
        <p:nvSpPr>
          <p:cNvPr id="6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581" y="0"/>
            <a:ext cx="11092834" cy="1529697"/>
          </a:xfrm>
        </p:spPr>
        <p:txBody>
          <a:bodyPr>
            <a:normAutofit/>
          </a:bodyPr>
          <a:lstStyle/>
          <a:p>
            <a:pPr algn="ctr"/>
            <a:r>
              <a:rPr lang="en-US" sz="4400" b="1" spc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Technology stack</a:t>
            </a:r>
            <a:endParaRPr lang="hu-HU" sz="4400" b="1" spc="1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041" y="1529697"/>
            <a:ext cx="8847914" cy="497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24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Kép 14" descr="A képen szöveg látható&#10;&#10;Automatikusan generált leírás">
            <a:extLst>
              <a:ext uri="{FF2B5EF4-FFF2-40B4-BE49-F238E27FC236}">
                <a16:creationId xmlns:a16="http://schemas.microsoft.com/office/drawing/2014/main" id="{93E98FFD-0B71-B7F9-86DA-27378578E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86889825-7813-4842-0A24-AF73A8853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361" y="38961"/>
            <a:ext cx="9597278" cy="897307"/>
          </a:xfrm>
        </p:spPr>
        <p:txBody>
          <a:bodyPr>
            <a:normAutofit/>
          </a:bodyPr>
          <a:lstStyle/>
          <a:p>
            <a:pPr algn="ctr"/>
            <a:r>
              <a: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CSAPATON BELÜLI MUNKAMEGOSZTÁS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4F53DF7-D1C2-C25B-6B33-BAE8E1E4C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7000" y="1185378"/>
            <a:ext cx="9078912" cy="512445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>
                <a:solidFill>
                  <a:schemeClr val="tx1"/>
                </a:solidFill>
              </a:rPr>
              <a:t>Kiss P</a:t>
            </a:r>
            <a:r>
              <a:rPr lang="hu-HU" sz="2800" b="1" dirty="0">
                <a:solidFill>
                  <a:schemeClr val="tx1"/>
                </a:solidFill>
              </a:rPr>
              <a:t>é</a:t>
            </a:r>
            <a:r>
              <a:rPr lang="en-US" sz="2800" b="1" dirty="0">
                <a:solidFill>
                  <a:schemeClr val="tx1"/>
                </a:solidFill>
              </a:rPr>
              <a:t>t</a:t>
            </a:r>
            <a:r>
              <a:rPr lang="hu-HU" sz="2800" b="1" dirty="0" err="1">
                <a:solidFill>
                  <a:schemeClr val="tx1"/>
                </a:solidFill>
              </a:rPr>
              <a:t>er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– Frontend &amp; </a:t>
            </a:r>
            <a:r>
              <a:rPr lang="en-US" sz="2800" dirty="0" err="1">
                <a:solidFill>
                  <a:schemeClr val="tx1"/>
                </a:solidFill>
              </a:rPr>
              <a:t>Adatbázis</a:t>
            </a:r>
            <a:endParaRPr lang="en-US" sz="28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 err="1">
                <a:solidFill>
                  <a:schemeClr val="tx1"/>
                </a:solidFill>
              </a:rPr>
              <a:t>Magyarcsik</a:t>
            </a:r>
            <a:r>
              <a:rPr lang="en-US" sz="2800" b="1" dirty="0">
                <a:solidFill>
                  <a:schemeClr val="tx1"/>
                </a:solidFill>
              </a:rPr>
              <a:t> Dávid </a:t>
            </a:r>
            <a:r>
              <a:rPr lang="en-US" sz="2800" dirty="0">
                <a:solidFill>
                  <a:schemeClr val="tx1"/>
                </a:solidFill>
              </a:rPr>
              <a:t>– Design, Frontend &amp; Backend</a:t>
            </a:r>
          </a:p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>
                <a:solidFill>
                  <a:schemeClr val="tx1"/>
                </a:solidFill>
              </a:rPr>
              <a:t>Nagy </a:t>
            </a:r>
            <a:r>
              <a:rPr lang="en-US" sz="2800" b="1" dirty="0" err="1">
                <a:solidFill>
                  <a:schemeClr val="tx1"/>
                </a:solidFill>
              </a:rPr>
              <a:t>Balázs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– Frontend</a:t>
            </a:r>
          </a:p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>
                <a:solidFill>
                  <a:schemeClr val="tx1"/>
                </a:solidFill>
              </a:rPr>
              <a:t>Tóth Dávid </a:t>
            </a:r>
            <a:r>
              <a:rPr lang="en-US" sz="2800" dirty="0">
                <a:solidFill>
                  <a:schemeClr val="tx1"/>
                </a:solidFill>
              </a:rPr>
              <a:t>– </a:t>
            </a:r>
            <a:r>
              <a:rPr lang="en-US" sz="2800" dirty="0" err="1">
                <a:solidFill>
                  <a:schemeClr val="tx1"/>
                </a:solidFill>
              </a:rPr>
              <a:t>Adatbázis</a:t>
            </a:r>
            <a:r>
              <a:rPr lang="en-US" sz="2800" dirty="0">
                <a:solidFill>
                  <a:schemeClr val="tx1"/>
                </a:solidFill>
              </a:rPr>
              <a:t>, Backend &amp; Frontend</a:t>
            </a:r>
          </a:p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 err="1">
                <a:solidFill>
                  <a:schemeClr val="tx1"/>
                </a:solidFill>
              </a:rPr>
              <a:t>Török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b="1" dirty="0" err="1">
                <a:solidFill>
                  <a:schemeClr val="tx1"/>
                </a:solidFill>
              </a:rPr>
              <a:t>Zsombor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– </a:t>
            </a:r>
            <a:r>
              <a:rPr lang="en-US" sz="2800" dirty="0" err="1">
                <a:solidFill>
                  <a:schemeClr val="tx1"/>
                </a:solidFill>
              </a:rPr>
              <a:t>Adatbázis</a:t>
            </a:r>
            <a:r>
              <a:rPr lang="en-US" sz="2800" dirty="0">
                <a:solidFill>
                  <a:schemeClr val="tx1"/>
                </a:solidFill>
              </a:rPr>
              <a:t> &amp; Backend</a:t>
            </a:r>
            <a:endParaRPr lang="hu-HU" sz="2800" dirty="0">
              <a:solidFill>
                <a:schemeClr val="tx1"/>
              </a:solidFill>
            </a:endParaRPr>
          </a:p>
        </p:txBody>
      </p:sp>
      <p:pic>
        <p:nvPicPr>
          <p:cNvPr id="4098" name="Picture 2" descr="Logo Html Html5 - Free image on Pixabay">
            <a:extLst>
              <a:ext uri="{FF2B5EF4-FFF2-40B4-BE49-F238E27FC236}">
                <a16:creationId xmlns:a16="http://schemas.microsoft.com/office/drawing/2014/main" id="{C80FF208-1162-29F1-7EE1-15B935494E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780" y="1309547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10" descr="Official MariaDB Logos | MariaDB">
            <a:extLst>
              <a:ext uri="{FF2B5EF4-FFF2-40B4-BE49-F238E27FC236}">
                <a16:creationId xmlns:a16="http://schemas.microsoft.com/office/drawing/2014/main" id="{43AD6349-1263-73A0-4EE5-828521C9A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1970" y="1322969"/>
            <a:ext cx="662501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4" descr="illustrator logo and symbol, meaning, history, PNG">
            <a:extLst>
              <a:ext uri="{FF2B5EF4-FFF2-40B4-BE49-F238E27FC236}">
                <a16:creationId xmlns:a16="http://schemas.microsoft.com/office/drawing/2014/main" id="{C6675CC1-F82F-C42A-62DF-BE35D0FC40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8265" y="2333603"/>
            <a:ext cx="864375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Logo Html Html5 - Free image on Pixabay">
            <a:extLst>
              <a:ext uri="{FF2B5EF4-FFF2-40B4-BE49-F238E27FC236}">
                <a16:creationId xmlns:a16="http://schemas.microsoft.com/office/drawing/2014/main" id="{BF5F6D06-451D-1402-6BEB-EADEEABAC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2640" y="2333603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9F3CDF-AC54-E551-AC54-7C80A68ABF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9368" y="2333603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Logo Html Html5 - Free image on Pixabay">
            <a:extLst>
              <a:ext uri="{FF2B5EF4-FFF2-40B4-BE49-F238E27FC236}">
                <a16:creationId xmlns:a16="http://schemas.microsoft.com/office/drawing/2014/main" id="{F84ABAB9-696D-7193-519F-64E8B0EC03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6456" y="3369974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0" descr="Official MariaDB Logos | MariaDB">
            <a:extLst>
              <a:ext uri="{FF2B5EF4-FFF2-40B4-BE49-F238E27FC236}">
                <a16:creationId xmlns:a16="http://schemas.microsoft.com/office/drawing/2014/main" id="{4957961C-9AAF-6672-1820-4E5539AC7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5764" y="4372493"/>
            <a:ext cx="662501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CC7361AF-8AB8-335C-545F-72E4537E04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3892" y="4372493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Logo Html Html5 - Free image on Pixabay">
            <a:extLst>
              <a:ext uri="{FF2B5EF4-FFF2-40B4-BE49-F238E27FC236}">
                <a16:creationId xmlns:a16="http://schemas.microsoft.com/office/drawing/2014/main" id="{709164AC-665F-8EF1-18A9-18099CD87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1539" y="4372493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0" descr="Official MariaDB Logos | MariaDB">
            <a:extLst>
              <a:ext uri="{FF2B5EF4-FFF2-40B4-BE49-F238E27FC236}">
                <a16:creationId xmlns:a16="http://schemas.microsoft.com/office/drawing/2014/main" id="{9F465035-ACAF-0E42-B92F-660941AB7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799" y="5442157"/>
            <a:ext cx="662501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>
            <a:extLst>
              <a:ext uri="{FF2B5EF4-FFF2-40B4-BE49-F238E27FC236}">
                <a16:creationId xmlns:a16="http://schemas.microsoft.com/office/drawing/2014/main" id="{F517BE09-C652-B5A4-0623-6AD38AA49D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4813" y="5442157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25581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FEB5975-9426-3372-8C1F-93199C2A0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781"/>
            <a:ext cx="12192000" cy="668039"/>
          </a:xfrm>
          <a:prstGeom prst="rect">
            <a:avLst/>
          </a:prstGeom>
        </p:spPr>
      </p:pic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9764" y="5102428"/>
            <a:ext cx="1864519" cy="1866900"/>
          </a:xfrm>
          <a:prstGeom prst="rect">
            <a:avLst/>
          </a:prstGeom>
        </p:spPr>
      </p:pic>
      <p:sp>
        <p:nvSpPr>
          <p:cNvPr id="28" name="Szövegdoboz 27">
            <a:extLst>
              <a:ext uri="{FF2B5EF4-FFF2-40B4-BE49-F238E27FC236}">
                <a16:creationId xmlns:a16="http://schemas.microsoft.com/office/drawing/2014/main" id="{6BE33210-B3B5-C4FA-84D7-E5AED1ECE9B4}"/>
              </a:ext>
            </a:extLst>
          </p:cNvPr>
          <p:cNvSpPr txBox="1"/>
          <p:nvPr/>
        </p:nvSpPr>
        <p:spPr>
          <a:xfrm>
            <a:off x="0" y="345029"/>
            <a:ext cx="122143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3600" b="1" i="0" u="none" strike="noStrike" kern="1200" cap="none" spc="0" normalizeH="0" baseline="0" noProof="0" dirty="0">
                <a:ln>
                  <a:noFill/>
                </a:ln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rebuchet MS" panose="020B0603020202020204" pitchFamily="34" charset="0"/>
                <a:ea typeface="+mn-ea"/>
                <a:cs typeface="+mn-cs"/>
              </a:rPr>
              <a:t>Funkciók összevetése </a:t>
            </a:r>
            <a:r>
              <a:rPr kumimoji="0" lang="hu-HU" sz="3600" b="1" i="0" u="none" strike="noStrike" kern="1200" cap="none" spc="0" normalizeH="0" baseline="0" noProof="0" dirty="0" err="1">
                <a:ln>
                  <a:noFill/>
                </a:ln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rebuchet MS" panose="020B0603020202020204" pitchFamily="34" charset="0"/>
                <a:ea typeface="+mn-ea"/>
                <a:cs typeface="+mn-cs"/>
              </a:rPr>
              <a:t>demónként</a:t>
            </a:r>
            <a:endParaRPr kumimoji="0" lang="hu-HU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20" name="Kép 19">
            <a:extLst>
              <a:ext uri="{FF2B5EF4-FFF2-40B4-BE49-F238E27FC236}">
                <a16:creationId xmlns:a16="http://schemas.microsoft.com/office/drawing/2014/main" id="{37238BCB-15EC-DC63-B72F-C56447462C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"/>
          <a:stretch/>
        </p:blipFill>
        <p:spPr>
          <a:xfrm>
            <a:off x="1855433" y="975074"/>
            <a:ext cx="7845233" cy="5639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69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rgbClr val="EDBF4D"/>
            </a:gs>
            <a:gs pos="100000">
              <a:srgbClr val="583A04"/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  <p:grpSp>
        <p:nvGrpSpPr>
          <p:cNvPr id="12" name="Csoportba foglalás 11"/>
          <p:cNvGrpSpPr/>
          <p:nvPr/>
        </p:nvGrpSpPr>
        <p:grpSpPr>
          <a:xfrm>
            <a:off x="287292" y="978348"/>
            <a:ext cx="11562075" cy="5203790"/>
            <a:chOff x="384946" y="1368966"/>
            <a:chExt cx="11562075" cy="5203790"/>
          </a:xfrm>
        </p:grpSpPr>
        <p:sp>
          <p:nvSpPr>
            <p:cNvPr id="3" name="Szövegdoboz 2">
              <a:extLst>
                <a:ext uri="{FF2B5EF4-FFF2-40B4-BE49-F238E27FC236}">
                  <a16:creationId xmlns:a16="http://schemas.microsoft.com/office/drawing/2014/main" id="{9ABE8ADF-2007-6CE4-73A5-C0EB04FCD507}"/>
                </a:ext>
              </a:extLst>
            </p:cNvPr>
            <p:cNvSpPr txBox="1"/>
            <p:nvPr/>
          </p:nvSpPr>
          <p:spPr>
            <a:xfrm>
              <a:off x="384946" y="1368966"/>
              <a:ext cx="11562075" cy="35218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  <a:spcAft>
                  <a:spcPts val="1800"/>
                </a:spcAft>
              </a:pPr>
              <a:r>
                <a:rPr lang="hu-HU" sz="3000" b="1" u="sng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Mivel </a:t>
              </a:r>
              <a:r>
                <a:rPr lang="hu-HU" sz="3000" b="1" u="sng" dirty="0">
                  <a:solidFill>
                    <a:srgbClr val="FFDB43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foglalkoztunk</a:t>
              </a:r>
              <a:r>
                <a:rPr lang="hu-HU" sz="3000" b="1" u="sng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 és miket </a:t>
              </a:r>
              <a:r>
                <a:rPr lang="hu-HU" sz="3000" b="1" u="sng" dirty="0">
                  <a:solidFill>
                    <a:srgbClr val="FFDB43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sajátítottunk</a:t>
              </a:r>
              <a:r>
                <a:rPr lang="hu-HU" sz="3000" b="1" u="sng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 </a:t>
              </a:r>
              <a:r>
                <a:rPr lang="hu-HU" sz="3000" b="1" u="sng" dirty="0">
                  <a:solidFill>
                    <a:srgbClr val="FFDB43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el</a:t>
              </a:r>
              <a:r>
                <a:rPr lang="hu-HU" sz="3000" b="1" u="sng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 a meeting során?</a:t>
              </a:r>
              <a:endParaRPr lang="en-US" sz="3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endParaRPr>
            </a:p>
            <a:p>
              <a:pPr marL="914400" lvl="1" indent="-4572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28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Weboldal</a:t>
              </a:r>
              <a:r>
                <a:rPr lang="en-US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 </a:t>
              </a:r>
              <a:r>
                <a:rPr lang="en-US" sz="2800" b="1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host</a:t>
              </a:r>
              <a:r>
                <a:rPr lang="en-US" sz="28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olása</a:t>
              </a:r>
              <a:r>
                <a:rPr lang="hu-HU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 </a:t>
              </a:r>
              <a:r>
                <a:rPr lang="hu-HU" sz="2800" b="1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DigitalOcean</a:t>
              </a:r>
              <a:r>
                <a:rPr lang="hu-HU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-ön keresztül</a:t>
              </a:r>
              <a:endPara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endParaRPr>
            </a:p>
            <a:p>
              <a:pPr marL="914400" lvl="1" indent="-4572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Python script </a:t>
              </a:r>
              <a:r>
                <a:rPr lang="en-US" sz="28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létrehozása</a:t>
              </a:r>
              <a:r>
                <a:rPr lang="hu-HU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 a </a:t>
              </a:r>
              <a:r>
                <a:rPr lang="hu-HU" sz="28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hostolt</a:t>
              </a:r>
              <a:r>
                <a:rPr lang="hu-HU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 szerverünkön futó </a:t>
              </a:r>
              <a:r>
                <a:rPr lang="hu-HU" sz="28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.JAR </a:t>
              </a:r>
              <a:r>
                <a:rPr lang="hu-HU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file újraindításához</a:t>
              </a:r>
              <a:endPara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endParaRPr>
            </a:p>
            <a:p>
              <a:pPr marL="914400" lvl="1" indent="-4572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                 </a:t>
              </a:r>
              <a:r>
                <a:rPr lang="hu-HU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 „</a:t>
              </a:r>
              <a:r>
                <a:rPr lang="hu-HU" sz="28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skillek</a:t>
              </a:r>
              <a:r>
                <a:rPr lang="hu-HU" sz="2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” elsajátítása</a:t>
              </a:r>
              <a:endParaRPr 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endParaRPr>
            </a:p>
          </p:txBody>
        </p:sp>
        <p:pic>
          <p:nvPicPr>
            <p:cNvPr id="2056" name="Picture 8" descr="Linux Logo - PNG and Vector - Logo Download">
              <a:extLst>
                <a:ext uri="{FF2B5EF4-FFF2-40B4-BE49-F238E27FC236}">
                  <a16:creationId xmlns:a16="http://schemas.microsoft.com/office/drawing/2014/main" id="{070BB033-C3A6-53CD-0862-BE3F98A414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9895" y="4249122"/>
              <a:ext cx="1805238" cy="6417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6" descr="The Python Logo | Python Software Foundation">
              <a:extLst>
                <a:ext uri="{FF2B5EF4-FFF2-40B4-BE49-F238E27FC236}">
                  <a16:creationId xmlns:a16="http://schemas.microsoft.com/office/drawing/2014/main" id="{89B0E68F-B22C-8EC7-D3F4-26C0DBC229A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795"/>
            <a:stretch/>
          </p:blipFill>
          <p:spPr bwMode="auto">
            <a:xfrm>
              <a:off x="4040082" y="3639138"/>
              <a:ext cx="590730" cy="60998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Server - Free technology icons">
              <a:extLst>
                <a:ext uri="{FF2B5EF4-FFF2-40B4-BE49-F238E27FC236}">
                  <a16:creationId xmlns:a16="http://schemas.microsoft.com/office/drawing/2014/main" id="{34B8E0E6-E05A-9025-FA70-D026A704596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36512" y="2326266"/>
              <a:ext cx="690399" cy="690399"/>
            </a:xfrm>
            <a:prstGeom prst="rect">
              <a:avLst/>
            </a:prstGeom>
            <a:noFill/>
          </p:spPr>
        </p:pic>
        <p:grpSp>
          <p:nvGrpSpPr>
            <p:cNvPr id="10" name="Csoportba foglalás 9">
              <a:extLst>
                <a:ext uri="{FF2B5EF4-FFF2-40B4-BE49-F238E27FC236}">
                  <a16:creationId xmlns:a16="http://schemas.microsoft.com/office/drawing/2014/main" id="{7C75F393-94D8-8E51-CD3C-265DCC518C2D}"/>
                </a:ext>
              </a:extLst>
            </p:cNvPr>
            <p:cNvGrpSpPr/>
            <p:nvPr/>
          </p:nvGrpSpPr>
          <p:grpSpPr>
            <a:xfrm>
              <a:off x="926178" y="4995323"/>
              <a:ext cx="10661919" cy="1577433"/>
              <a:chOff x="926178" y="4995323"/>
              <a:chExt cx="10661919" cy="1577433"/>
            </a:xfrm>
          </p:grpSpPr>
          <p:sp>
            <p:nvSpPr>
              <p:cNvPr id="8" name="Jobb oldali kapcsos zárójel 7">
                <a:extLst>
                  <a:ext uri="{FF2B5EF4-FFF2-40B4-BE49-F238E27FC236}">
                    <a16:creationId xmlns:a16="http://schemas.microsoft.com/office/drawing/2014/main" id="{D87FF096-0788-BC3A-379E-B11CA78A4E52}"/>
                  </a:ext>
                </a:extLst>
              </p:cNvPr>
              <p:cNvSpPr/>
              <p:nvPr/>
            </p:nvSpPr>
            <p:spPr>
              <a:xfrm rot="5400000">
                <a:off x="5763425" y="158076"/>
                <a:ext cx="987425" cy="10661919"/>
              </a:xfrm>
              <a:prstGeom prst="rightBrace">
                <a:avLst/>
              </a:prstGeom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hu-HU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sp>
            <p:nvSpPr>
              <p:cNvPr id="9" name="Cím 1">
                <a:extLst>
                  <a:ext uri="{FF2B5EF4-FFF2-40B4-BE49-F238E27FC236}">
                    <a16:creationId xmlns:a16="http://schemas.microsoft.com/office/drawing/2014/main" id="{F6E6F377-A3B1-45D1-2AAD-9F83DDD121E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15133" y="6010273"/>
                <a:ext cx="6284008" cy="562483"/>
              </a:xfrm>
              <a:prstGeom prst="rect">
                <a:avLst/>
              </a:prstGeom>
              <a:effectLst/>
            </p:spPr>
            <p:txBody>
              <a:bodyPr vert="horz" lIns="91440" tIns="45720" rIns="91440" bIns="45720" rtlCol="0" anchor="b">
                <a:normAutofit lnSpcReduction="10000"/>
              </a:bodyPr>
              <a:lstStyle>
                <a:lvl1pPr algn="l" defTabSz="457200" rtl="0" eaLnBrk="1" latinLnBrk="0" hangingPunct="1">
                  <a:spcBef>
                    <a:spcPct val="0"/>
                  </a:spcBef>
                  <a:buNone/>
                  <a:defRPr sz="3600" b="0" kern="1200" cap="all">
                    <a:ln w="3175" cmpd="sng">
                      <a:noFill/>
                    </a:ln>
                    <a:solidFill>
                      <a:schemeClr val="tx1"/>
                    </a:solidFill>
                    <a:effectLst/>
                    <a:latin typeface="+mj-lt"/>
                    <a:ea typeface="+mj-ea"/>
                    <a:cs typeface="+mj-cs"/>
                  </a:defRPr>
                </a:lvl1pPr>
                <a:lvl2pPr eaLnBrk="1" hangingPunct="1">
                  <a:defRPr>
                    <a:solidFill>
                      <a:schemeClr val="tx2"/>
                    </a:solidFill>
                  </a:defRPr>
                </a:lvl2pPr>
                <a:lvl3pPr eaLnBrk="1" hangingPunct="1">
                  <a:defRPr>
                    <a:solidFill>
                      <a:schemeClr val="tx2"/>
                    </a:solidFill>
                  </a:defRPr>
                </a:lvl3pPr>
                <a:lvl4pPr eaLnBrk="1" hangingPunct="1">
                  <a:defRPr>
                    <a:solidFill>
                      <a:schemeClr val="tx2"/>
                    </a:solidFill>
                  </a:defRPr>
                </a:lvl4pPr>
                <a:lvl5pPr eaLnBrk="1" hangingPunct="1">
                  <a:defRPr>
                    <a:solidFill>
                      <a:schemeClr val="tx2"/>
                    </a:solidFill>
                  </a:defRPr>
                </a:lvl5pPr>
                <a:lvl6pPr eaLnBrk="1" hangingPunct="1">
                  <a:defRPr>
                    <a:solidFill>
                      <a:schemeClr val="tx2"/>
                    </a:solidFill>
                  </a:defRPr>
                </a:lvl6pPr>
                <a:lvl7pPr eaLnBrk="1" hangingPunct="1">
                  <a:defRPr>
                    <a:solidFill>
                      <a:schemeClr val="tx2"/>
                    </a:solidFill>
                  </a:defRPr>
                </a:lvl7pPr>
                <a:lvl8pPr eaLnBrk="1" hangingPunct="1">
                  <a:defRPr>
                    <a:solidFill>
                      <a:schemeClr val="tx2"/>
                    </a:solidFill>
                  </a:defRPr>
                </a:lvl8pPr>
                <a:lvl9pPr eaLnBrk="1" hangingPunct="1">
                  <a:defRPr>
                    <a:solidFill>
                      <a:schemeClr val="tx2"/>
                    </a:solidFill>
                  </a:defRPr>
                </a:lvl9pPr>
              </a:lstStyle>
              <a:p>
                <a:pPr algn="ctr"/>
                <a:r>
                  <a:rPr lang="en-US" sz="3200" b="1" dirty="0" err="1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Szerveroldali</a:t>
                </a:r>
                <a:r>
                  <a:rPr lang="en-US" sz="32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 </a:t>
                </a:r>
                <a:r>
                  <a:rPr lang="en-US" sz="3200" b="1" dirty="0" err="1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funkciók</a:t>
                </a:r>
                <a:endParaRPr lang="hu-HU" sz="3200" b="1" i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386215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FEB5975-9426-3372-8C1F-93199C2A0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781"/>
            <a:ext cx="12192000" cy="668039"/>
          </a:xfrm>
          <a:prstGeom prst="rect">
            <a:avLst/>
          </a:prstGeom>
        </p:spPr>
      </p:pic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9764" y="5102428"/>
            <a:ext cx="1864519" cy="1866900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1413698A-7744-E257-6ACD-930EAB735A1A}"/>
              </a:ext>
            </a:extLst>
          </p:cNvPr>
          <p:cNvSpPr txBox="1"/>
          <p:nvPr/>
        </p:nvSpPr>
        <p:spPr bwMode="auto">
          <a:xfrm>
            <a:off x="1193896" y="3230382"/>
            <a:ext cx="1454188" cy="800091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300" normalizeH="0" noProof="0" dirty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Spring Boot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C2400BA4-157A-51C4-730A-693DFB680D8D}"/>
              </a:ext>
            </a:extLst>
          </p:cNvPr>
          <p:cNvSpPr txBox="1"/>
          <p:nvPr/>
        </p:nvSpPr>
        <p:spPr bwMode="auto">
          <a:xfrm>
            <a:off x="1481976" y="4458860"/>
            <a:ext cx="816489" cy="505267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DB</a:t>
            </a: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F7F82E7B-06EC-C2A6-4E37-49FC0BB128D4}"/>
              </a:ext>
            </a:extLst>
          </p:cNvPr>
          <p:cNvSpPr txBox="1"/>
          <p:nvPr/>
        </p:nvSpPr>
        <p:spPr bwMode="auto">
          <a:xfrm>
            <a:off x="7668783" y="2964303"/>
            <a:ext cx="1868837" cy="36579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client 1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984A0685-D69C-EE10-F908-F1144880A1E7}"/>
              </a:ext>
            </a:extLst>
          </p:cNvPr>
          <p:cNvSpPr txBox="1"/>
          <p:nvPr/>
        </p:nvSpPr>
        <p:spPr bwMode="auto">
          <a:xfrm>
            <a:off x="5106672" y="2964303"/>
            <a:ext cx="1869197" cy="36579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JavaScript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1A55A66D-B8DA-BE81-E027-37C7DB7EA5ED}"/>
              </a:ext>
            </a:extLst>
          </p:cNvPr>
          <p:cNvSpPr txBox="1"/>
          <p:nvPr/>
        </p:nvSpPr>
        <p:spPr bwMode="auto">
          <a:xfrm>
            <a:off x="5106672" y="3912696"/>
            <a:ext cx="1869197" cy="36579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JavaScript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54273F3C-7065-8BF8-6FAB-3809A37D8B5B}"/>
              </a:ext>
            </a:extLst>
          </p:cNvPr>
          <p:cNvSpPr txBox="1"/>
          <p:nvPr/>
        </p:nvSpPr>
        <p:spPr bwMode="auto">
          <a:xfrm>
            <a:off x="7668783" y="3912696"/>
            <a:ext cx="1868981" cy="36579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client 2</a:t>
            </a:r>
          </a:p>
        </p:txBody>
      </p:sp>
      <p:cxnSp>
        <p:nvCxnSpPr>
          <p:cNvPr id="14" name="Egyenes összekötő 13">
            <a:extLst>
              <a:ext uri="{FF2B5EF4-FFF2-40B4-BE49-F238E27FC236}">
                <a16:creationId xmlns:a16="http://schemas.microsoft.com/office/drawing/2014/main" id="{044422D1-F33A-B48B-E78A-E9F8A1E87C27}"/>
              </a:ext>
            </a:extLst>
          </p:cNvPr>
          <p:cNvCxnSpPr>
            <a:cxnSpLocks/>
          </p:cNvCxnSpPr>
          <p:nvPr/>
        </p:nvCxnSpPr>
        <p:spPr bwMode="auto">
          <a:xfrm flipH="1">
            <a:off x="1964329" y="4070463"/>
            <a:ext cx="0" cy="388397"/>
          </a:xfrm>
          <a:prstGeom prst="line">
            <a:avLst/>
          </a:prstGeom>
          <a:ln w="28575" cap="flat" cmpd="sng" algn="ctr">
            <a:solidFill>
              <a:schemeClr val="tx1"/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gyenes összekötő 14">
            <a:extLst>
              <a:ext uri="{FF2B5EF4-FFF2-40B4-BE49-F238E27FC236}">
                <a16:creationId xmlns:a16="http://schemas.microsoft.com/office/drawing/2014/main" id="{0EF0BA18-B582-F182-49DE-BA37176A9524}"/>
              </a:ext>
            </a:extLst>
          </p:cNvPr>
          <p:cNvCxnSpPr>
            <a:cxnSpLocks/>
          </p:cNvCxnSpPr>
          <p:nvPr/>
        </p:nvCxnSpPr>
        <p:spPr bwMode="auto">
          <a:xfrm flipV="1">
            <a:off x="1783561" y="4070463"/>
            <a:ext cx="0" cy="396565"/>
          </a:xfrm>
          <a:prstGeom prst="line">
            <a:avLst/>
          </a:prstGeom>
          <a:ln w="28575" cap="flat" cmpd="sng" algn="ctr">
            <a:solidFill>
              <a:srgbClr val="F09A3C"/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gyenes összekötő 15">
            <a:extLst>
              <a:ext uri="{FF2B5EF4-FFF2-40B4-BE49-F238E27FC236}">
                <a16:creationId xmlns:a16="http://schemas.microsoft.com/office/drawing/2014/main" id="{E279390B-CC75-B054-217D-1712A4474B5E}"/>
              </a:ext>
            </a:extLst>
          </p:cNvPr>
          <p:cNvCxnSpPr>
            <a:cxnSpLocks/>
          </p:cNvCxnSpPr>
          <p:nvPr/>
        </p:nvCxnSpPr>
        <p:spPr bwMode="auto">
          <a:xfrm>
            <a:off x="6975870" y="4115063"/>
            <a:ext cx="692912" cy="0"/>
          </a:xfrm>
          <a:prstGeom prst="line">
            <a:avLst/>
          </a:prstGeom>
          <a:ln w="28575" cap="flat" cmpd="sng" algn="ctr">
            <a:solidFill>
              <a:srgbClr val="F09A3C"/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gyenes összekötő 16">
            <a:extLst>
              <a:ext uri="{FF2B5EF4-FFF2-40B4-BE49-F238E27FC236}">
                <a16:creationId xmlns:a16="http://schemas.microsoft.com/office/drawing/2014/main" id="{B2BB50D5-21C1-F138-CA14-9A86CA0BA814}"/>
              </a:ext>
            </a:extLst>
          </p:cNvPr>
          <p:cNvCxnSpPr>
            <a:cxnSpLocks/>
          </p:cNvCxnSpPr>
          <p:nvPr/>
        </p:nvCxnSpPr>
        <p:spPr bwMode="auto">
          <a:xfrm rot="10799990">
            <a:off x="6975870" y="3147201"/>
            <a:ext cx="692912" cy="0"/>
          </a:xfrm>
          <a:prstGeom prst="line">
            <a:avLst/>
          </a:prstGeom>
          <a:ln w="28575" cap="flat" cmpd="sng" algn="ctr">
            <a:solidFill>
              <a:schemeClr val="tx1"/>
            </a:solidFill>
            <a:prstDash val="solid"/>
            <a:miter lim="800000"/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zövegdoboz 17">
            <a:extLst>
              <a:ext uri="{FF2B5EF4-FFF2-40B4-BE49-F238E27FC236}">
                <a16:creationId xmlns:a16="http://schemas.microsoft.com/office/drawing/2014/main" id="{5B2C49D2-8A1A-F4FB-321B-D13AE5815B2E}"/>
              </a:ext>
            </a:extLst>
          </p:cNvPr>
          <p:cNvSpPr txBox="1"/>
          <p:nvPr/>
        </p:nvSpPr>
        <p:spPr bwMode="auto">
          <a:xfrm>
            <a:off x="9079079" y="2964303"/>
            <a:ext cx="1729441" cy="36579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(</a:t>
            </a:r>
            <a:r>
              <a:rPr kumimoji="0" sz="18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feladó</a:t>
            </a:r>
            <a:r>
              <a:rPr kumimoji="0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)</a:t>
            </a:r>
          </a:p>
        </p:txBody>
      </p:sp>
      <p:sp>
        <p:nvSpPr>
          <p:cNvPr id="19" name="Szövegdoboz 18">
            <a:extLst>
              <a:ext uri="{FF2B5EF4-FFF2-40B4-BE49-F238E27FC236}">
                <a16:creationId xmlns:a16="http://schemas.microsoft.com/office/drawing/2014/main" id="{A7397A34-907C-766A-31A3-965747A89799}"/>
              </a:ext>
            </a:extLst>
          </p:cNvPr>
          <p:cNvSpPr txBox="1"/>
          <p:nvPr/>
        </p:nvSpPr>
        <p:spPr bwMode="auto">
          <a:xfrm>
            <a:off x="9079079" y="3932165"/>
            <a:ext cx="1729657" cy="36579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(fogadó)</a:t>
            </a:r>
          </a:p>
        </p:txBody>
      </p: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0C721712-DAC4-01A3-B621-9054443056E4}"/>
              </a:ext>
            </a:extLst>
          </p:cNvPr>
          <p:cNvSpPr txBox="1"/>
          <p:nvPr/>
        </p:nvSpPr>
        <p:spPr bwMode="auto">
          <a:xfrm>
            <a:off x="5100559" y="4769826"/>
            <a:ext cx="2638772" cy="640115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283879" marR="0" lvl="0" indent="-283879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sz="18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üzenet</a:t>
            </a:r>
            <a:r>
              <a:rPr kumimoji="0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 </a:t>
            </a:r>
            <a:r>
              <a:rPr kumimoji="0" sz="1800" b="0" i="0" u="none" strike="noStrike" kern="0" cap="none" spc="0" normalizeH="0" baseline="0" noProof="0" dirty="0" err="1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fogad</a:t>
            </a:r>
            <a:r>
              <a:rPr lang="hu-HU" kern="0" dirty="0">
                <a:latin typeface="Trebuchet MS" panose="020B0603020202020204" pitchFamily="34" charset="0"/>
                <a:cs typeface="Arial"/>
              </a:rPr>
              <a:t>á</a:t>
            </a:r>
            <a:r>
              <a:rPr kumimoji="0" sz="1800" b="0" i="0" u="none" strike="noStrike" kern="0" cap="none" spc="0" normalizeH="0" baseline="0" noProof="0" dirty="0" err="1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sa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rebuchet MS" panose="020B0603020202020204" pitchFamily="34" charset="0"/>
              <a:cs typeface="Arial"/>
            </a:endParaRPr>
          </a:p>
          <a:p>
            <a:pPr marL="283879" marR="0" lvl="0" indent="-283879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sz="1800" b="0" i="0" u="none" strike="noStrike" kern="0" cap="none" spc="0" normalizeH="0" baseline="0" noProof="0" dirty="0" err="1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megjelenit</a:t>
            </a:r>
            <a:r>
              <a:rPr kumimoji="0" lang="hu-HU" sz="18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é</a:t>
            </a:r>
            <a:r>
              <a:rPr kumimoji="0" sz="18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se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rebuchet MS" panose="020B0603020202020204" pitchFamily="34" charset="0"/>
              <a:cs typeface="Arial"/>
            </a:endParaRPr>
          </a:p>
        </p:txBody>
      </p:sp>
      <p:sp>
        <p:nvSpPr>
          <p:cNvPr id="22" name="Szövegdoboz 21">
            <a:extLst>
              <a:ext uri="{FF2B5EF4-FFF2-40B4-BE49-F238E27FC236}">
                <a16:creationId xmlns:a16="http://schemas.microsoft.com/office/drawing/2014/main" id="{D4A6FAA0-1A14-C201-BB7F-CD792406C436}"/>
              </a:ext>
            </a:extLst>
          </p:cNvPr>
          <p:cNvSpPr txBox="1"/>
          <p:nvPr/>
        </p:nvSpPr>
        <p:spPr bwMode="auto">
          <a:xfrm>
            <a:off x="5100559" y="822820"/>
            <a:ext cx="4301992" cy="147219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283879" marR="0" lvl="0" indent="-283879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hu-HU" kern="0" dirty="0">
                <a:latin typeface="Trebuchet MS" panose="020B0603020202020204" pitchFamily="34" charset="0"/>
                <a:cs typeface="Arial"/>
              </a:rPr>
              <a:t>I</a:t>
            </a:r>
            <a:r>
              <a:rPr kumimoji="0" sz="1800" b="0" i="0" u="none" strike="noStrike" kern="0" cap="none" spc="0" normalizeH="0" baseline="0" noProof="0" dirty="0" err="1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nput</a:t>
            </a:r>
            <a:r>
              <a:rPr kumimoji="0" sz="18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 </a:t>
            </a:r>
            <a:r>
              <a:rPr kumimoji="0" sz="1800" b="0" i="0" u="none" strike="noStrike" kern="0" cap="none" spc="0" normalizeH="0" baseline="0" noProof="0" dirty="0" err="1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sz</a:t>
            </a:r>
            <a:r>
              <a:rPr kumimoji="0" lang="hu-HU" sz="18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ö</a:t>
            </a:r>
            <a:r>
              <a:rPr kumimoji="0" sz="1800" b="0" i="0" u="none" strike="noStrike" kern="0" cap="none" spc="0" normalizeH="0" baseline="0" noProof="0" dirty="0" err="1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vege</a:t>
            </a:r>
            <a:r>
              <a:rPr kumimoji="0" lang="hu-HU" sz="18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 (üzenet)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rebuchet MS" panose="020B0603020202020204" pitchFamily="34" charset="0"/>
              <a:cs typeface="Arial"/>
            </a:endParaRPr>
          </a:p>
          <a:p>
            <a:pPr marL="283879" marR="0" lvl="0" indent="-283879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0" lang="hu-HU" sz="18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Ü</a:t>
            </a:r>
            <a:r>
              <a:rPr kumimoji="0" sz="1800" b="1" i="0" u="none" strike="noStrike" kern="0" cap="none" spc="0" normalizeH="0" baseline="0" noProof="0" dirty="0" err="1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zenet</a:t>
            </a:r>
            <a:r>
              <a:rPr kumimoji="0" lang="hu-HU" sz="1800" b="1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 </a:t>
            </a:r>
            <a:r>
              <a:rPr kumimoji="0" lang="hu-HU" sz="18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+ </a:t>
            </a:r>
            <a:r>
              <a:rPr kumimoji="0" sz="1800" b="0" i="0" u="none" strike="noStrike" kern="0" cap="none" spc="0" normalizeH="0" baseline="0" noProof="0" dirty="0" err="1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az</a:t>
            </a:r>
            <a:r>
              <a:rPr kumimoji="0" sz="18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 </a:t>
            </a:r>
            <a:r>
              <a:rPr kumimoji="0" sz="1800" b="0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adatok</a:t>
            </a:r>
            <a:r>
              <a:rPr kumimoji="0" sz="1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 </a:t>
            </a:r>
            <a:r>
              <a:rPr kumimoji="0" sz="1800" b="1" i="0" u="none" strike="noStrike" kern="0" cap="none" spc="0" normalizeH="0" baseline="0" noProof="0" dirty="0" err="1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küldése</a:t>
            </a:r>
            <a:r>
              <a:rPr lang="hu-HU" b="1" kern="0" dirty="0">
                <a:latin typeface="Trebuchet MS" panose="020B0603020202020204" pitchFamily="34" charset="0"/>
                <a:cs typeface="Arial"/>
              </a:rPr>
              <a:t> </a:t>
            </a:r>
            <a:r>
              <a:rPr lang="hu-HU" b="1" kern="0" dirty="0" smtClean="0">
                <a:latin typeface="Trebuchet MS" panose="020B0603020202020204" pitchFamily="34" charset="0"/>
                <a:cs typeface="Arial"/>
              </a:rPr>
              <a:t>-</a:t>
            </a:r>
            <a:r>
              <a:rPr kumimoji="0" sz="1800" b="1" i="0" u="none" strike="noStrike" kern="0" cap="none" spc="0" normalizeH="0" baseline="0" noProof="0" dirty="0" err="1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megjelen</a:t>
            </a:r>
            <a:r>
              <a:rPr kumimoji="0" lang="hu-HU" sz="18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í</a:t>
            </a:r>
            <a:r>
              <a:rPr kumimoji="0" sz="18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t</a:t>
            </a:r>
            <a:r>
              <a:rPr kumimoji="0" lang="hu-HU" sz="18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é</a:t>
            </a:r>
            <a:r>
              <a:rPr kumimoji="0" sz="18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se</a:t>
            </a:r>
            <a:endParaRPr kumimoji="0" sz="18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rebuchet MS" panose="020B0603020202020204" pitchFamily="34" charset="0"/>
              <a:cs typeface="Arial"/>
            </a:endParaRPr>
          </a:p>
          <a:p>
            <a:pPr marL="283879" marR="0" lvl="0" indent="-283879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hu-HU" kern="0" dirty="0" err="1">
                <a:latin typeface="Trebuchet MS" panose="020B0603020202020204" pitchFamily="34" charset="0"/>
                <a:cs typeface="Arial"/>
              </a:rPr>
              <a:t>W</a:t>
            </a:r>
            <a:r>
              <a:rPr kumimoji="0" sz="1800" b="0" i="0" u="none" strike="noStrike" kern="0" cap="none" spc="0" normalizeH="0" baseline="0" noProof="0" dirty="0" err="1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ebsocket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rebuchet MS" panose="020B0603020202020204" pitchFamily="34" charset="0"/>
              <a:cs typeface="Arial"/>
            </a:endParaRPr>
          </a:p>
        </p:txBody>
      </p:sp>
      <p:cxnSp>
        <p:nvCxnSpPr>
          <p:cNvPr id="23" name="Egyenes összekötő 22">
            <a:extLst>
              <a:ext uri="{FF2B5EF4-FFF2-40B4-BE49-F238E27FC236}">
                <a16:creationId xmlns:a16="http://schemas.microsoft.com/office/drawing/2014/main" id="{155D1C0B-7ABF-199E-86A2-C2695810E5CC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8660112" y="3326423"/>
            <a:ext cx="0" cy="219474"/>
          </a:xfrm>
          <a:prstGeom prst="line">
            <a:avLst/>
          </a:prstGeom>
          <a:ln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zögletes összekötő 11">
            <a:extLst>
              <a:ext uri="{FF2B5EF4-FFF2-40B4-BE49-F238E27FC236}">
                <a16:creationId xmlns:a16="http://schemas.microsoft.com/office/drawing/2014/main" id="{4BC57FB7-9FAF-3105-8C96-F5FB2F93ECFB}"/>
              </a:ext>
            </a:extLst>
          </p:cNvPr>
          <p:cNvCxnSpPr>
            <a:cxnSpLocks/>
          </p:cNvCxnSpPr>
          <p:nvPr/>
        </p:nvCxnSpPr>
        <p:spPr bwMode="auto">
          <a:xfrm>
            <a:off x="2152925" y="4769826"/>
            <a:ext cx="807284" cy="779580"/>
          </a:xfrm>
          <a:prstGeom prst="bentConnector3">
            <a:avLst>
              <a:gd name="adj1" fmla="val 50000"/>
            </a:avLst>
          </a:prstGeom>
          <a:ln w="28575">
            <a:solidFill>
              <a:schemeClr val="tx1">
                <a:alpha val="60000"/>
              </a:schemeClr>
            </a:solidFill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Szövegdoboz 25">
            <a:extLst>
              <a:ext uri="{FF2B5EF4-FFF2-40B4-BE49-F238E27FC236}">
                <a16:creationId xmlns:a16="http://schemas.microsoft.com/office/drawing/2014/main" id="{D699545D-A1DA-39EC-96B8-6B4F08BF0D17}"/>
              </a:ext>
            </a:extLst>
          </p:cNvPr>
          <p:cNvSpPr txBox="1"/>
          <p:nvPr/>
        </p:nvSpPr>
        <p:spPr bwMode="auto">
          <a:xfrm>
            <a:off x="2981068" y="5207368"/>
            <a:ext cx="1770674" cy="623248"/>
          </a:xfrm>
          <a:prstGeom prst="rect">
            <a:avLst/>
          </a:prstGeom>
          <a:noFill/>
        </p:spPr>
        <p:txBody>
          <a:bodyPr vertOverflow="overflow" horzOverflow="overflow" vert="horz" wrap="square" lIns="91440" tIns="45720" rIns="91440" bIns="45720" numCol="1" spcCol="0" rtlCol="0" fromWordArt="0" anchor="t" anchorCtr="0" forceAA="0" compatLnSpc="0">
            <a:spAutoFit/>
          </a:bodyPr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kern="0" dirty="0">
                <a:latin typeface="Trebuchet MS" panose="020B0603020202020204" pitchFamily="34" charset="0"/>
                <a:cs typeface="Arial"/>
              </a:rPr>
              <a:t>ü</a:t>
            </a:r>
            <a:r>
              <a:rPr kumimoji="0" lang="hu-HU" sz="18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zenetek</a:t>
            </a:r>
            <a:r>
              <a:rPr kumimoji="0" lang="hu-HU" sz="18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Trebuchet MS" panose="020B0603020202020204" pitchFamily="34" charset="0"/>
                <a:cs typeface="Arial"/>
              </a:rPr>
              <a:t> tárolása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rebuchet MS" panose="020B0603020202020204" pitchFamily="34" charset="0"/>
              <a:cs typeface="Arial"/>
            </a:endParaRPr>
          </a:p>
        </p:txBody>
      </p:sp>
      <p:cxnSp>
        <p:nvCxnSpPr>
          <p:cNvPr id="27" name="Szögletes összekötő 26"/>
          <p:cNvCxnSpPr>
            <a:endCxn id="11" idx="1"/>
          </p:cNvCxnSpPr>
          <p:nvPr/>
        </p:nvCxnSpPr>
        <p:spPr>
          <a:xfrm flipV="1">
            <a:off x="2626138" y="3147201"/>
            <a:ext cx="2480534" cy="331914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zögletes összekötő 28"/>
          <p:cNvCxnSpPr>
            <a:endCxn id="12" idx="1"/>
          </p:cNvCxnSpPr>
          <p:nvPr/>
        </p:nvCxnSpPr>
        <p:spPr>
          <a:xfrm>
            <a:off x="2626138" y="3728500"/>
            <a:ext cx="2480534" cy="367094"/>
          </a:xfrm>
          <a:prstGeom prst="bentConnector3">
            <a:avLst>
              <a:gd name="adj1" fmla="val 50000"/>
            </a:avLst>
          </a:prstGeom>
          <a:ln w="28575">
            <a:solidFill>
              <a:srgbClr val="F09A3C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gyenes összekötő 19">
            <a:extLst>
              <a:ext uri="{FF2B5EF4-FFF2-40B4-BE49-F238E27FC236}">
                <a16:creationId xmlns:a16="http://schemas.microsoft.com/office/drawing/2014/main" id="{E0B03688-8927-1F3C-7277-93362A5797CC}"/>
              </a:ext>
            </a:extLst>
          </p:cNvPr>
          <p:cNvCxnSpPr>
            <a:cxnSpLocks/>
          </p:cNvCxnSpPr>
          <p:nvPr/>
        </p:nvCxnSpPr>
        <p:spPr bwMode="auto">
          <a:xfrm rot="5399978">
            <a:off x="5818081" y="4550571"/>
            <a:ext cx="440045" cy="0"/>
          </a:xfrm>
          <a:prstGeom prst="line">
            <a:avLst/>
          </a:prstGeom>
          <a:ln w="28575">
            <a:solidFill>
              <a:schemeClr val="tx1">
                <a:alpha val="60000"/>
              </a:schemeClr>
            </a:solidFill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gyenes összekötő 23">
            <a:extLst>
              <a:ext uri="{FF2B5EF4-FFF2-40B4-BE49-F238E27FC236}">
                <a16:creationId xmlns:a16="http://schemas.microsoft.com/office/drawing/2014/main" id="{A8137C23-FE6E-0329-9576-DA1CC08511C7}"/>
              </a:ext>
            </a:extLst>
          </p:cNvPr>
          <p:cNvCxnSpPr>
            <a:cxnSpLocks/>
          </p:cNvCxnSpPr>
          <p:nvPr/>
        </p:nvCxnSpPr>
        <p:spPr bwMode="auto">
          <a:xfrm rot="16199969" flipV="1">
            <a:off x="5763702" y="2675930"/>
            <a:ext cx="560641" cy="0"/>
          </a:xfrm>
          <a:prstGeom prst="line">
            <a:avLst/>
          </a:prstGeom>
          <a:ln w="28575">
            <a:solidFill>
              <a:schemeClr val="tx1">
                <a:alpha val="60000"/>
              </a:schemeClr>
            </a:solidFill>
            <a:tailEnd type="arrow" len="med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102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FEB5975-9426-3372-8C1F-93199C2A0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781"/>
            <a:ext cx="12192000" cy="668039"/>
          </a:xfrm>
          <a:prstGeom prst="rect">
            <a:avLst/>
          </a:prstGeom>
        </p:spPr>
      </p:pic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9764" y="5102428"/>
            <a:ext cx="1864519" cy="1866900"/>
          </a:xfrm>
          <a:prstGeom prst="rect">
            <a:avLst/>
          </a:prstGeom>
        </p:spPr>
      </p:pic>
      <p:sp>
        <p:nvSpPr>
          <p:cNvPr id="28" name="Szövegdoboz 27">
            <a:extLst>
              <a:ext uri="{FF2B5EF4-FFF2-40B4-BE49-F238E27FC236}">
                <a16:creationId xmlns:a16="http://schemas.microsoft.com/office/drawing/2014/main" id="{6BE33210-B3B5-C4FA-84D7-E5AED1ECE9B4}"/>
              </a:ext>
            </a:extLst>
          </p:cNvPr>
          <p:cNvSpPr txBox="1"/>
          <p:nvPr/>
        </p:nvSpPr>
        <p:spPr>
          <a:xfrm>
            <a:off x="0" y="154781"/>
            <a:ext cx="12192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457200">
              <a:defRPr/>
            </a:pPr>
            <a:r>
              <a:rPr lang="hu-HU" sz="3200" b="1" dirty="0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Felhasználóink által megadott platformok, amelyeken alkalmazásunkat </a:t>
            </a:r>
            <a:r>
              <a:rPr lang="hu-HU" sz="3200" b="1" dirty="0" smtClean="0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használják</a:t>
            </a:r>
            <a:endParaRPr lang="hu-HU" sz="3200" b="1" dirty="0">
              <a:solidFill>
                <a:srgbClr val="F09A3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graphicFrame>
        <p:nvGraphicFramePr>
          <p:cNvPr id="6" name="Diagram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6025568"/>
              </p:ext>
            </p:extLst>
          </p:nvPr>
        </p:nvGraphicFramePr>
        <p:xfrm>
          <a:off x="1051034" y="1399499"/>
          <a:ext cx="10089931" cy="53475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332928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9764" y="5102428"/>
            <a:ext cx="1864519" cy="1866900"/>
          </a:xfrm>
          <a:prstGeom prst="rect">
            <a:avLst/>
          </a:prstGeom>
        </p:spPr>
      </p:pic>
      <p:pic>
        <p:nvPicPr>
          <p:cNvPr id="2" name="Kép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30"/>
          <a:stretch/>
        </p:blipFill>
        <p:spPr>
          <a:xfrm>
            <a:off x="-479961" y="4120587"/>
            <a:ext cx="13151921" cy="3365901"/>
          </a:xfrm>
          <a:prstGeom prst="rect">
            <a:avLst/>
          </a:prstGeom>
        </p:spPr>
      </p:pic>
      <p:pic>
        <p:nvPicPr>
          <p:cNvPr id="3" name="Kép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0902" y="2224346"/>
            <a:ext cx="3170194" cy="1440305"/>
          </a:xfrm>
          <a:prstGeom prst="rect">
            <a:avLst/>
          </a:prstGeom>
        </p:spPr>
      </p:pic>
      <p:graphicFrame>
        <p:nvGraphicFramePr>
          <p:cNvPr id="8" name="Táblázat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0555815"/>
              </p:ext>
            </p:extLst>
          </p:nvPr>
        </p:nvGraphicFramePr>
        <p:xfrm>
          <a:off x="0" y="0"/>
          <a:ext cx="12192000" cy="122511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47519602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86358319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79287015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37131804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293229451"/>
                    </a:ext>
                  </a:extLst>
                </a:gridCol>
              </a:tblGrid>
              <a:tr h="630315">
                <a:tc gridSpan="2">
                  <a:txBody>
                    <a:bodyPr/>
                    <a:lstStyle/>
                    <a:p>
                      <a:pPr algn="ctr"/>
                      <a:r>
                        <a:rPr lang="hu-HU" b="1" dirty="0" smtClean="0"/>
                        <a:t>Idő</a:t>
                      </a:r>
                      <a:endParaRPr lang="hu-HU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hu-H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hu-HU" b="1" dirty="0" err="1" smtClean="0"/>
                        <a:t>GitHub</a:t>
                      </a:r>
                      <a:endParaRPr lang="hu-HU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hu-HU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hu-HU" b="1" dirty="0" smtClean="0"/>
                        <a:t>Felhasználók</a:t>
                      </a:r>
                      <a:endParaRPr lang="hu-HU" b="1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49462506"/>
                  </a:ext>
                </a:extLst>
              </a:tr>
              <a:tr h="594803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 smtClean="0"/>
                        <a:t>92 tanóra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 smtClean="0"/>
                        <a:t>20 meeting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 smtClean="0"/>
                        <a:t>~ 80.000 sor kód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 smtClean="0"/>
                        <a:t>&lt; 300 </a:t>
                      </a:r>
                      <a:r>
                        <a:rPr lang="hu-HU" dirty="0" err="1" smtClean="0"/>
                        <a:t>commit</a:t>
                      </a:r>
                      <a:endParaRPr lang="hu-HU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hu-HU" dirty="0" smtClean="0"/>
                        <a:t>72 regisztrált fiók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28601151"/>
                  </a:ext>
                </a:extLst>
              </a:tr>
            </a:tbl>
          </a:graphicData>
        </a:graphic>
      </p:graphicFrame>
      <p:graphicFrame>
        <p:nvGraphicFramePr>
          <p:cNvPr id="10" name="Diagram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4409055"/>
              </p:ext>
            </p:extLst>
          </p:nvPr>
        </p:nvGraphicFramePr>
        <p:xfrm>
          <a:off x="8137003" y="1257118"/>
          <a:ext cx="4054997" cy="24075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404834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B11F7E3-8CA5-116D-37E9-C9686A5CA2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04800" y="0"/>
            <a:ext cx="14657238" cy="6936015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658439D-1F7C-778B-1284-03B1350B9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96875"/>
            <a:ext cx="4643926" cy="1507067"/>
          </a:xfrm>
        </p:spPr>
        <p:txBody>
          <a:bodyPr>
            <a:normAutofit/>
          </a:bodyPr>
          <a:lstStyle/>
          <a:p>
            <a:pPr algn="ctr"/>
            <a:r>
              <a:rPr lang="hu-HU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CSAPAT</a:t>
            </a:r>
          </a:p>
        </p:txBody>
      </p:sp>
      <p:pic>
        <p:nvPicPr>
          <p:cNvPr id="5" name="Kép 4" descr="A képen sötét látható&#10;&#10;Automatikusan generált leírás">
            <a:extLst>
              <a:ext uri="{FF2B5EF4-FFF2-40B4-BE49-F238E27FC236}">
                <a16:creationId xmlns:a16="http://schemas.microsoft.com/office/drawing/2014/main" id="{444D9C8F-7C5B-E713-DC0C-C4985FA403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313" y="3355507"/>
            <a:ext cx="3182887" cy="1790374"/>
          </a:xfrm>
          <a:prstGeom prst="rect">
            <a:avLst/>
          </a:prstGeom>
        </p:spPr>
      </p:pic>
      <p:sp>
        <p:nvSpPr>
          <p:cNvPr id="6" name="Cím 1">
            <a:extLst>
              <a:ext uri="{FF2B5EF4-FFF2-40B4-BE49-F238E27FC236}">
                <a16:creationId xmlns:a16="http://schemas.microsoft.com/office/drawing/2014/main" id="{C753D681-378C-FD8F-F07A-5283B1DE058D}"/>
              </a:ext>
            </a:extLst>
          </p:cNvPr>
          <p:cNvSpPr txBox="1">
            <a:spLocks/>
          </p:cNvSpPr>
          <p:nvPr/>
        </p:nvSpPr>
        <p:spPr>
          <a:xfrm>
            <a:off x="0" y="4721920"/>
            <a:ext cx="4973515" cy="994905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u-H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BEMUTATKOZÁSA</a:t>
            </a:r>
          </a:p>
        </p:txBody>
      </p:sp>
      <p:pic>
        <p:nvPicPr>
          <p:cNvPr id="3" name="Kép 2" descr="A képen szöveg látható&#10;&#10;Automatikusan generált leírás">
            <a:extLst>
              <a:ext uri="{FF2B5EF4-FFF2-40B4-BE49-F238E27FC236}">
                <a16:creationId xmlns:a16="http://schemas.microsoft.com/office/drawing/2014/main" id="{CDEDCCC5-481B-0F81-1163-DE1F6E3071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9232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ang 4">
            <a:hlinkClick r:id="" action="ppaction://media"/>
            <a:extLst>
              <a:ext uri="{FF2B5EF4-FFF2-40B4-BE49-F238E27FC236}">
                <a16:creationId xmlns:a16="http://schemas.microsoft.com/office/drawing/2014/main" id="{6A584A9D-C2BF-6F9B-367E-470B444C40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EB981DC9-A8E5-91E2-705E-106D1E32C24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Kép 1" descr="A képen szöveg látható&#10;&#10;Automatikusan generált leírás">
            <a:extLst>
              <a:ext uri="{FF2B5EF4-FFF2-40B4-BE49-F238E27FC236}">
                <a16:creationId xmlns:a16="http://schemas.microsoft.com/office/drawing/2014/main" id="{AA10BB21-7CAA-458F-84C7-D1E8913338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82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188C07B6-33D6-CCC3-48D7-4D4E6EBBCD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3EB374F9-E91C-CB45-2863-694C01CE552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Kép 1" descr="A képen szöveg látható&#10;&#10;Automatikusan generált leírás">
            <a:extLst>
              <a:ext uri="{FF2B5EF4-FFF2-40B4-BE49-F238E27FC236}">
                <a16:creationId xmlns:a16="http://schemas.microsoft.com/office/drawing/2014/main" id="{B8C8A391-6AE3-647D-899A-2126A5784E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681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BED529DF-F26D-CCC0-8147-491026F6E6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5DC11A37-91CD-8F21-E460-B1663D405362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Kép 1" descr="A képen szöveg látható&#10;&#10;Automatikusan generált leírás">
            <a:extLst>
              <a:ext uri="{FF2B5EF4-FFF2-40B4-BE49-F238E27FC236}">
                <a16:creationId xmlns:a16="http://schemas.microsoft.com/office/drawing/2014/main" id="{889F2ED9-1350-8631-BDED-B513A61FC8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990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2EF6C3A8-CBDF-E7DA-62C2-8E537BF334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0EF99132-8399-865F-7056-10A3F5E76B7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-1" y="0"/>
            <a:ext cx="12191999" cy="6857999"/>
          </a:xfrm>
          <a:prstGeom prst="rect">
            <a:avLst/>
          </a:prstGeom>
        </p:spPr>
      </p:pic>
      <p:pic>
        <p:nvPicPr>
          <p:cNvPr id="2" name="Kép 1" descr="A képen szöveg látható&#10;&#10;Automatikusan generált leírás">
            <a:extLst>
              <a:ext uri="{FF2B5EF4-FFF2-40B4-BE49-F238E27FC236}">
                <a16:creationId xmlns:a16="http://schemas.microsoft.com/office/drawing/2014/main" id="{5EE2059C-F32E-7A17-CD18-105F12B877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836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CB8872E7-2452-3C7A-7EED-5E4C669CCC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63DFF0A4-3E54-39CF-5C5F-007394289B0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Kép 1" descr="A képen szöveg látható&#10;&#10;Automatikusan generált leírás">
            <a:extLst>
              <a:ext uri="{FF2B5EF4-FFF2-40B4-BE49-F238E27FC236}">
                <a16:creationId xmlns:a16="http://schemas.microsoft.com/office/drawing/2014/main" id="{B13BCE7B-E7BA-609D-C6AC-652E35D410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762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Kép 21" descr="A képen sötét látható&#10;&#10;Automatikusan generált leírás">
            <a:extLst>
              <a:ext uri="{FF2B5EF4-FFF2-40B4-BE49-F238E27FC236}">
                <a16:creationId xmlns:a16="http://schemas.microsoft.com/office/drawing/2014/main" id="{A071BC26-9379-B165-2735-0B355ECB050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3000"/>
                    </a14:imgEffect>
                    <a14:imgEffect>
                      <a14:brightnessContrast bright="-2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/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2382" y="1116209"/>
            <a:ext cx="8534401" cy="769441"/>
          </a:xfrm>
        </p:spPr>
        <p:txBody>
          <a:bodyPr>
            <a:normAutofit/>
          </a:bodyPr>
          <a:lstStyle/>
          <a:p>
            <a:pPr algn="ctr"/>
            <a:r>
              <a:rPr lang="en-US" sz="40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Bemutatkozik</a:t>
            </a:r>
            <a:r>
              <a:rPr lang="en-US" sz="4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:</a:t>
            </a:r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a</a:t>
            </a:r>
            <a:endParaRPr lang="hu-HU" sz="40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F374BF75-4348-BDEF-6A37-1F81917F8E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29764" y="3431204"/>
            <a:ext cx="1714677" cy="1714677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19" name="Szövegdoboz 18">
            <a:hlinkClick r:id="rId6"/>
            <a:extLst>
              <a:ext uri="{FF2B5EF4-FFF2-40B4-BE49-F238E27FC236}">
                <a16:creationId xmlns:a16="http://schemas.microsoft.com/office/drawing/2014/main" id="{AB1FA182-7D6B-9317-75AA-10562A40BC83}"/>
              </a:ext>
            </a:extLst>
          </p:cNvPr>
          <p:cNvSpPr txBox="1"/>
          <p:nvPr/>
        </p:nvSpPr>
        <p:spPr>
          <a:xfrm>
            <a:off x="2202550" y="1822066"/>
            <a:ext cx="6111567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3080" b="0" i="0" u="sng" strike="noStrike" kern="1200" cap="none" spc="0" normalizeH="0" baseline="0" noProof="0" dirty="0">
                <a:ln>
                  <a:noFill/>
                </a:ln>
                <a:solidFill>
                  <a:srgbClr val="FC762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Trebuchet MS" panose="020B0603020202020204" pitchFamily="34" charset="0"/>
                <a:ea typeface="+mn-ea"/>
                <a:cs typeface="+mn-cs"/>
              </a:rPr>
              <a:t>http://hypechat.org/</a:t>
            </a:r>
          </a:p>
        </p:txBody>
      </p:sp>
      <p:pic>
        <p:nvPicPr>
          <p:cNvPr id="1026" name="Picture 2" descr="DigitalOcean - Wikipedia">
            <a:extLst>
              <a:ext uri="{FF2B5EF4-FFF2-40B4-BE49-F238E27FC236}">
                <a16:creationId xmlns:a16="http://schemas.microsoft.com/office/drawing/2014/main" id="{237A7A6D-8DE7-FE1A-B97E-0141D67AC3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9764" y="5131258"/>
            <a:ext cx="1714677" cy="1714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0734AC70-96DE-0BB4-2072-9C4FD7CB821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89031" y="594687"/>
            <a:ext cx="1650172" cy="1650172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635A8581-4A30-39B1-91DE-08526AA6A133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t="31720" b="31720"/>
          <a:stretch/>
        </p:blipFill>
        <p:spPr>
          <a:xfrm>
            <a:off x="-36339" y="2766381"/>
            <a:ext cx="12393747" cy="1069532"/>
          </a:xfrm>
          <a:prstGeom prst="rect">
            <a:avLst/>
          </a:prstGeom>
        </p:spPr>
      </p:pic>
      <p:sp>
        <p:nvSpPr>
          <p:cNvPr id="18" name="Szövegdoboz 17">
            <a:extLst>
              <a:ext uri="{FF2B5EF4-FFF2-40B4-BE49-F238E27FC236}">
                <a16:creationId xmlns:a16="http://schemas.microsoft.com/office/drawing/2014/main" id="{C2E616B1-F0C4-033B-8678-1B557D5DA94C}"/>
              </a:ext>
            </a:extLst>
          </p:cNvPr>
          <p:cNvSpPr txBox="1"/>
          <p:nvPr/>
        </p:nvSpPr>
        <p:spPr>
          <a:xfrm>
            <a:off x="6933667" y="5557709"/>
            <a:ext cx="358923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 pitchFamily="34" charset="0"/>
                <a:ea typeface="+mn-ea"/>
                <a:cs typeface="+mn-cs"/>
              </a:rPr>
              <a:t>Felhőalapú infrastruktúra szolgáltatónk/platformunk </a:t>
            </a:r>
            <a:r>
              <a:rPr kumimoji="0" lang="hu-HU" sz="1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 pitchFamily="34" charset="0"/>
                <a:ea typeface="+mn-ea"/>
                <a:cs typeface="+mn-cs"/>
              </a:rPr>
              <a:t>(</a:t>
            </a:r>
            <a:r>
              <a:rPr kumimoji="0" lang="hu-HU" sz="1400" b="0" i="1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 pitchFamily="34" charset="0"/>
                <a:ea typeface="+mn-ea"/>
                <a:cs typeface="+mn-cs"/>
              </a:rPr>
              <a:t>application</a:t>
            </a:r>
            <a:r>
              <a:rPr kumimoji="0" lang="hu-HU" sz="1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ebuchet MS" panose="020B0603020202020204" pitchFamily="34" charset="0"/>
                <a:ea typeface="+mn-ea"/>
                <a:cs typeface="+mn-cs"/>
              </a:rPr>
              <a:t> server)</a:t>
            </a:r>
          </a:p>
        </p:txBody>
      </p:sp>
    </p:spTree>
    <p:extLst>
      <p:ext uri="{BB962C8B-B14F-4D97-AF65-F5344CB8AC3E}">
        <p14:creationId xmlns:p14="http://schemas.microsoft.com/office/powerpoint/2010/main" val="8657561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A képen szöveg látható&#10;&#10;Automatikusan generált leírás">
            <a:extLst>
              <a:ext uri="{FF2B5EF4-FFF2-40B4-BE49-F238E27FC236}">
                <a16:creationId xmlns:a16="http://schemas.microsoft.com/office/drawing/2014/main" id="{854F3DAD-F292-FFDB-67A4-7483596D58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  <p:sp>
        <p:nvSpPr>
          <p:cNvPr id="7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 txBox="1">
            <a:spLocks/>
          </p:cNvSpPr>
          <p:nvPr/>
        </p:nvSpPr>
        <p:spPr>
          <a:xfrm>
            <a:off x="1033860" y="537351"/>
            <a:ext cx="9486483" cy="1380227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u-H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Miért ezt a projekt ötletet választottuk?</a:t>
            </a:r>
          </a:p>
        </p:txBody>
      </p:sp>
      <p:sp>
        <p:nvSpPr>
          <p:cNvPr id="10" name="Szöveg helye 2">
            <a:extLst>
              <a:ext uri="{FF2B5EF4-FFF2-40B4-BE49-F238E27FC236}">
                <a16:creationId xmlns:a16="http://schemas.microsoft.com/office/drawing/2014/main" id="{94F53DF7-D1C2-C25B-6B33-BAE8E1E4C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03689" y="2449635"/>
            <a:ext cx="4274991" cy="2221978"/>
          </a:xfrm>
        </p:spPr>
        <p:txBody>
          <a:bodyPr numCol="1">
            <a:normAutofit/>
          </a:bodyPr>
          <a:lstStyle/>
          <a:p>
            <a:pPr marL="457200" indent="-457200">
              <a:lnSpc>
                <a:spcPct val="90000"/>
              </a:lnSpc>
              <a:spcAft>
                <a:spcPts val="1200"/>
              </a:spcAft>
              <a:buSzPct val="160000"/>
              <a:buBlip>
                <a:blip r:embed="rId3"/>
              </a:buBlip>
            </a:pPr>
            <a:r>
              <a:rPr lang="hu-HU" sz="2800" b="1" dirty="0">
                <a:solidFill>
                  <a:srgbClr val="FFFFFF"/>
                </a:solidFill>
              </a:rPr>
              <a:t>1. szempont</a:t>
            </a:r>
            <a:endParaRPr lang="en-US" sz="2800" dirty="0">
              <a:solidFill>
                <a:srgbClr val="FFFFFF"/>
              </a:solidFill>
            </a:endParaRPr>
          </a:p>
          <a:p>
            <a:pPr marL="457200" indent="-457200">
              <a:lnSpc>
                <a:spcPct val="90000"/>
              </a:lnSpc>
              <a:spcAft>
                <a:spcPts val="1200"/>
              </a:spcAft>
              <a:buSzPct val="160000"/>
              <a:buBlip>
                <a:blip r:embed="rId3"/>
              </a:buBlip>
            </a:pPr>
            <a:r>
              <a:rPr lang="hu-HU" sz="2800" b="1" dirty="0">
                <a:solidFill>
                  <a:srgbClr val="FFFFFF"/>
                </a:solidFill>
              </a:rPr>
              <a:t>2. szempont</a:t>
            </a:r>
            <a:endParaRPr lang="en-US" sz="2800" dirty="0">
              <a:solidFill>
                <a:srgbClr val="FFFFFF"/>
              </a:solidFill>
            </a:endParaRPr>
          </a:p>
          <a:p>
            <a:pPr marL="457200" indent="-457200">
              <a:lnSpc>
                <a:spcPct val="90000"/>
              </a:lnSpc>
              <a:spcAft>
                <a:spcPts val="1200"/>
              </a:spcAft>
              <a:buSzPct val="160000"/>
              <a:buBlip>
                <a:blip r:embed="rId3"/>
              </a:buBlip>
            </a:pPr>
            <a:r>
              <a:rPr lang="hu-HU" sz="2800" b="1" dirty="0">
                <a:solidFill>
                  <a:srgbClr val="FFFFFF"/>
                </a:solidFill>
              </a:rPr>
              <a:t>3. szempont</a:t>
            </a:r>
            <a:endParaRPr lang="en-US" sz="2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20274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zele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1_Szele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3.xml><?xml version="1.0" encoding="utf-8"?>
<a:theme xmlns:a="http://schemas.openxmlformats.org/drawingml/2006/main" name="2_Szele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4.xml><?xml version="1.0" encoding="utf-8"?>
<a:theme xmlns:a="http://schemas.openxmlformats.org/drawingml/2006/main" name="4_Szele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5.xml><?xml version="1.0" encoding="utf-8"?>
<a:theme xmlns:a="http://schemas.openxmlformats.org/drawingml/2006/main" name="5_Szele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220</Words>
  <Application>Microsoft Office PowerPoint</Application>
  <PresentationFormat>Szélesvásznú</PresentationFormat>
  <Paragraphs>57</Paragraphs>
  <Slides>17</Slides>
  <Notes>0</Notes>
  <HiddenSlides>0</HiddenSlides>
  <MMClips>5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5</vt:i4>
      </vt:variant>
      <vt:variant>
        <vt:lpstr>Diacímek</vt:lpstr>
      </vt:variant>
      <vt:variant>
        <vt:i4>17</vt:i4>
      </vt:variant>
    </vt:vector>
  </HeadingPairs>
  <TitlesOfParts>
    <vt:vector size="27" baseType="lpstr">
      <vt:lpstr>Arial</vt:lpstr>
      <vt:lpstr>Century Gothic</vt:lpstr>
      <vt:lpstr>Roboto</vt:lpstr>
      <vt:lpstr>Trebuchet MS</vt:lpstr>
      <vt:lpstr>Wingdings 3</vt:lpstr>
      <vt:lpstr>Szelet</vt:lpstr>
      <vt:lpstr>1_Szelet</vt:lpstr>
      <vt:lpstr>2_Szelet</vt:lpstr>
      <vt:lpstr>4_Szelet</vt:lpstr>
      <vt:lpstr>5_Szelet</vt:lpstr>
      <vt:lpstr>Dusza workshop 2022-23 kapos</vt:lpstr>
      <vt:lpstr>CSAPAT</vt:lpstr>
      <vt:lpstr>PowerPoint-bemutató</vt:lpstr>
      <vt:lpstr>PowerPoint-bemutató</vt:lpstr>
      <vt:lpstr>PowerPoint-bemutató</vt:lpstr>
      <vt:lpstr>PowerPoint-bemutató</vt:lpstr>
      <vt:lpstr>PowerPoint-bemutató</vt:lpstr>
      <vt:lpstr>Bemutatkozik: a</vt:lpstr>
      <vt:lpstr>PowerPoint-bemutató</vt:lpstr>
      <vt:lpstr>Mi volt a célunk?</vt:lpstr>
      <vt:lpstr>Technology stack</vt:lpstr>
      <vt:lpstr>CSAPATON BELÜLI MUNKAMEGOSZTÁS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admin</dc:creator>
  <cp:lastModifiedBy>admin</cp:lastModifiedBy>
  <cp:revision>40</cp:revision>
  <dcterms:created xsi:type="dcterms:W3CDTF">2023-02-27T07:19:01Z</dcterms:created>
  <dcterms:modified xsi:type="dcterms:W3CDTF">2023-03-07T07:43:39Z</dcterms:modified>
</cp:coreProperties>
</file>

<file path=docProps/thumbnail.jpeg>
</file>